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lata" panose="020B0604020202020204" charset="0"/>
      <p:regular r:id="rId18"/>
    </p:embeddedFont>
    <p:embeddedFont>
      <p:font typeface="Canva Sans" panose="020B0604020202020204" charset="0"/>
      <p:regular r:id="rId19"/>
    </p:embeddedFont>
    <p:embeddedFont>
      <p:font typeface="Canva Sans Bold" panose="020B0604020202020204" charset="0"/>
      <p:regular r:id="rId20"/>
    </p:embeddedFont>
    <p:embeddedFont>
      <p:font typeface="Glacial Indifference"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75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3134"/>
        </a:solidFill>
        <a:effectLst/>
      </p:bgPr>
    </p:bg>
    <p:spTree>
      <p:nvGrpSpPr>
        <p:cNvPr id="1" name=""/>
        <p:cNvGrpSpPr/>
        <p:nvPr/>
      </p:nvGrpSpPr>
      <p:grpSpPr>
        <a:xfrm>
          <a:off x="0" y="0"/>
          <a:ext cx="0" cy="0"/>
          <a:chOff x="0" y="0"/>
          <a:chExt cx="0" cy="0"/>
        </a:xfrm>
      </p:grpSpPr>
      <p:sp>
        <p:nvSpPr>
          <p:cNvPr id="2" name="Freeform 2"/>
          <p:cNvSpPr/>
          <p:nvPr/>
        </p:nvSpPr>
        <p:spPr>
          <a:xfrm>
            <a:off x="-2598333" y="-1944177"/>
            <a:ext cx="14034670" cy="4771788"/>
          </a:xfrm>
          <a:custGeom>
            <a:avLst/>
            <a:gdLst/>
            <a:ahLst/>
            <a:cxnLst/>
            <a:rect l="l" t="t" r="r" b="b"/>
            <a:pathLst>
              <a:path w="14034670" h="4771788">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3" name="Freeform 3"/>
          <p:cNvSpPr/>
          <p:nvPr/>
        </p:nvSpPr>
        <p:spPr>
          <a:xfrm>
            <a:off x="9771211" y="2827611"/>
            <a:ext cx="8159932" cy="6938995"/>
          </a:xfrm>
          <a:custGeom>
            <a:avLst/>
            <a:gdLst/>
            <a:ahLst/>
            <a:cxnLst/>
            <a:rect l="l" t="t" r="r" b="b"/>
            <a:pathLst>
              <a:path w="8159932" h="6938995">
                <a:moveTo>
                  <a:pt x="0" y="0"/>
                </a:moveTo>
                <a:lnTo>
                  <a:pt x="8159932" y="0"/>
                </a:lnTo>
                <a:lnTo>
                  <a:pt x="8159932" y="6938995"/>
                </a:lnTo>
                <a:lnTo>
                  <a:pt x="0" y="6938995"/>
                </a:lnTo>
                <a:lnTo>
                  <a:pt x="0" y="0"/>
                </a:lnTo>
                <a:close/>
              </a:path>
            </a:pathLst>
          </a:custGeom>
          <a:blipFill>
            <a:blip r:embed="rId4"/>
            <a:stretch>
              <a:fillRect l="-31281" t="-3559" r="-33636" b="-5529"/>
            </a:stretch>
          </a:blipFill>
        </p:spPr>
        <p:txBody>
          <a:bodyPr/>
          <a:lstStyle/>
          <a:p>
            <a:endParaRPr lang="en-GB"/>
          </a:p>
        </p:txBody>
      </p:sp>
      <p:sp>
        <p:nvSpPr>
          <p:cNvPr id="4" name="TextBox 4"/>
          <p:cNvSpPr txBox="1"/>
          <p:nvPr/>
        </p:nvSpPr>
        <p:spPr>
          <a:xfrm>
            <a:off x="413588" y="3614073"/>
            <a:ext cx="8730412" cy="2896929"/>
          </a:xfrm>
          <a:prstGeom prst="rect">
            <a:avLst/>
          </a:prstGeom>
        </p:spPr>
        <p:txBody>
          <a:bodyPr lIns="0" tIns="0" rIns="0" bIns="0" rtlCol="0" anchor="t">
            <a:spAutoFit/>
          </a:bodyPr>
          <a:lstStyle/>
          <a:p>
            <a:pPr algn="ctr">
              <a:lnSpc>
                <a:spcPts val="11649"/>
              </a:lnSpc>
            </a:pPr>
            <a:r>
              <a:rPr lang="en-US" sz="8321">
                <a:solidFill>
                  <a:srgbClr val="FFFFFF"/>
                </a:solidFill>
                <a:latin typeface="Canva Sans Bold"/>
              </a:rPr>
              <a:t>Maze generator and solver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5288367">
            <a:off x="-5349339" y="175344"/>
            <a:ext cx="13553399" cy="7081651"/>
          </a:xfrm>
          <a:custGeom>
            <a:avLst/>
            <a:gdLst/>
            <a:ahLst/>
            <a:cxnLst/>
            <a:rect l="l" t="t" r="r" b="b"/>
            <a:pathLst>
              <a:path w="13553399" h="7081651">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3" name="Freeform 3"/>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4" name="Freeform 4"/>
          <p:cNvSpPr/>
          <p:nvPr/>
        </p:nvSpPr>
        <p:spPr>
          <a:xfrm>
            <a:off x="8517783" y="2148806"/>
            <a:ext cx="9464028" cy="5673557"/>
          </a:xfrm>
          <a:custGeom>
            <a:avLst/>
            <a:gdLst/>
            <a:ahLst/>
            <a:cxnLst/>
            <a:rect l="l" t="t" r="r" b="b"/>
            <a:pathLst>
              <a:path w="9464028" h="5673557">
                <a:moveTo>
                  <a:pt x="0" y="0"/>
                </a:moveTo>
                <a:lnTo>
                  <a:pt x="9464028" y="0"/>
                </a:lnTo>
                <a:lnTo>
                  <a:pt x="9464028" y="5673557"/>
                </a:lnTo>
                <a:lnTo>
                  <a:pt x="0" y="5673557"/>
                </a:lnTo>
                <a:lnTo>
                  <a:pt x="0" y="0"/>
                </a:lnTo>
                <a:close/>
              </a:path>
            </a:pathLst>
          </a:custGeom>
          <a:blipFill>
            <a:blip r:embed="rId6"/>
            <a:stretch>
              <a:fillRect/>
            </a:stretch>
          </a:blipFill>
        </p:spPr>
        <p:txBody>
          <a:bodyPr/>
          <a:lstStyle/>
          <a:p>
            <a:endParaRPr lang="en-GB"/>
          </a:p>
        </p:txBody>
      </p:sp>
      <p:sp>
        <p:nvSpPr>
          <p:cNvPr id="5" name="TextBox 5"/>
          <p:cNvSpPr txBox="1"/>
          <p:nvPr/>
        </p:nvSpPr>
        <p:spPr>
          <a:xfrm>
            <a:off x="6153070" y="-171450"/>
            <a:ext cx="8020129"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BFS Solve</a:t>
            </a:r>
          </a:p>
        </p:txBody>
      </p:sp>
      <p:sp>
        <p:nvSpPr>
          <p:cNvPr id="6" name="TextBox 6"/>
          <p:cNvSpPr txBox="1"/>
          <p:nvPr/>
        </p:nvSpPr>
        <p:spPr>
          <a:xfrm>
            <a:off x="621362" y="990600"/>
            <a:ext cx="5116179" cy="8958537"/>
          </a:xfrm>
          <a:prstGeom prst="rect">
            <a:avLst/>
          </a:prstGeom>
        </p:spPr>
        <p:txBody>
          <a:bodyPr lIns="0" tIns="0" rIns="0" bIns="0" rtlCol="0" anchor="t">
            <a:spAutoFit/>
          </a:bodyPr>
          <a:lstStyle/>
          <a:p>
            <a:pPr algn="ctr">
              <a:lnSpc>
                <a:spcPts val="3152"/>
              </a:lnSpc>
              <a:spcBef>
                <a:spcPct val="0"/>
              </a:spcBef>
            </a:pPr>
            <a:r>
              <a:rPr lang="en-US" sz="2251">
                <a:solidFill>
                  <a:srgbClr val="FF3131"/>
                </a:solidFill>
                <a:latin typeface="Canva Sans Bold"/>
              </a:rPr>
              <a:t>How does it work?</a:t>
            </a:r>
          </a:p>
          <a:p>
            <a:pPr algn="ctr">
              <a:lnSpc>
                <a:spcPts val="2592"/>
              </a:lnSpc>
              <a:spcBef>
                <a:spcPct val="0"/>
              </a:spcBef>
            </a:pPr>
            <a:r>
              <a:rPr lang="en-US" sz="1851">
                <a:solidFill>
                  <a:srgbClr val="F2F4F5"/>
                </a:solidFill>
                <a:latin typeface="Canva Sans Bold"/>
              </a:rPr>
              <a:t>The BFS solver algorithm works by starting from the top-left square, then choosing the next square until reaching the final square (down-right). </a:t>
            </a:r>
          </a:p>
          <a:p>
            <a:pPr algn="ctr">
              <a:lnSpc>
                <a:spcPts val="2592"/>
              </a:lnSpc>
              <a:spcBef>
                <a:spcPct val="0"/>
              </a:spcBef>
            </a:pPr>
            <a:endParaRPr lang="en-US" sz="1851">
              <a:solidFill>
                <a:srgbClr val="F2F4F5"/>
              </a:solidFill>
              <a:latin typeface="Canva Sans Bold"/>
            </a:endParaRPr>
          </a:p>
          <a:p>
            <a:pPr algn="ctr">
              <a:lnSpc>
                <a:spcPts val="3152"/>
              </a:lnSpc>
              <a:spcBef>
                <a:spcPct val="0"/>
              </a:spcBef>
            </a:pPr>
            <a:r>
              <a:rPr lang="en-US" sz="2251">
                <a:solidFill>
                  <a:srgbClr val="FF3131"/>
                </a:solidFill>
                <a:latin typeface="Canva Sans Bold"/>
              </a:rPr>
              <a:t>How does it operate to the end?</a:t>
            </a:r>
          </a:p>
          <a:p>
            <a:pPr algn="ctr">
              <a:lnSpc>
                <a:spcPts val="2592"/>
              </a:lnSpc>
              <a:spcBef>
                <a:spcPct val="0"/>
              </a:spcBef>
            </a:pPr>
            <a:r>
              <a:rPr lang="en-US" sz="1851">
                <a:solidFill>
                  <a:srgbClr val="F2F4F5"/>
                </a:solidFill>
                <a:latin typeface="Canva Sans Bold"/>
              </a:rPr>
              <a:t>The currently investigated square (marked orange) chooses its next square by looking at its four walls (top, down, right, left). The algorithm adds to the queue the neighboring squares who have no walls separating between them and the current square (marked with red arrows), only those who haven’t been visited. After being added to the queue, those square’s previous node is set to be the current node. The algorithm stops searching when it encounters the end square. </a:t>
            </a:r>
          </a:p>
          <a:p>
            <a:pPr algn="ctr">
              <a:lnSpc>
                <a:spcPts val="2592"/>
              </a:lnSpc>
              <a:spcBef>
                <a:spcPct val="0"/>
              </a:spcBef>
            </a:pPr>
            <a:endParaRPr lang="en-US" sz="1851">
              <a:solidFill>
                <a:srgbClr val="F2F4F5"/>
              </a:solidFill>
              <a:latin typeface="Canva Sans Bold"/>
            </a:endParaRPr>
          </a:p>
          <a:p>
            <a:pPr algn="ctr">
              <a:lnSpc>
                <a:spcPts val="3152"/>
              </a:lnSpc>
              <a:spcBef>
                <a:spcPct val="0"/>
              </a:spcBef>
            </a:pPr>
            <a:r>
              <a:rPr lang="en-US" sz="2251">
                <a:solidFill>
                  <a:srgbClr val="FF3131"/>
                </a:solidFill>
                <a:latin typeface="Canva Sans Bold"/>
              </a:rPr>
              <a:t>How does it create the path?</a:t>
            </a:r>
          </a:p>
          <a:p>
            <a:pPr algn="ctr">
              <a:lnSpc>
                <a:spcPts val="2592"/>
              </a:lnSpc>
              <a:spcBef>
                <a:spcPct val="0"/>
              </a:spcBef>
            </a:pPr>
            <a:r>
              <a:rPr lang="en-US" sz="1851">
                <a:solidFill>
                  <a:srgbClr val="F2F4F5"/>
                </a:solidFill>
                <a:latin typeface="Canva Sans Bold"/>
              </a:rPr>
              <a:t>After stopping, the algorithm implements a backtracking based on the previous node of each node. It starts with the last node going backward until the start node is reached. Before leaving each node, algorithm adds it to a queue (path queue).</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Freeform 2"/>
          <p:cNvSpPr/>
          <p:nvPr/>
        </p:nvSpPr>
        <p:spPr>
          <a:xfrm>
            <a:off x="2920955" y="1862954"/>
            <a:ext cx="11979901" cy="7694783"/>
          </a:xfrm>
          <a:custGeom>
            <a:avLst/>
            <a:gdLst/>
            <a:ahLst/>
            <a:cxnLst/>
            <a:rect l="l" t="t" r="r" b="b"/>
            <a:pathLst>
              <a:path w="11979901" h="7694783">
                <a:moveTo>
                  <a:pt x="0" y="0"/>
                </a:moveTo>
                <a:lnTo>
                  <a:pt x="11979901" y="0"/>
                </a:lnTo>
                <a:lnTo>
                  <a:pt x="11979901" y="7694783"/>
                </a:lnTo>
                <a:lnTo>
                  <a:pt x="0" y="7694783"/>
                </a:lnTo>
                <a:lnTo>
                  <a:pt x="0" y="0"/>
                </a:lnTo>
                <a:close/>
              </a:path>
            </a:pathLst>
          </a:custGeom>
          <a:blipFill>
            <a:blip r:embed="rId2"/>
            <a:stretch>
              <a:fillRect/>
            </a:stretch>
          </a:blipFill>
        </p:spPr>
        <p:txBody>
          <a:bodyPr/>
          <a:lstStyle/>
          <a:p>
            <a:endParaRPr lang="en-GB"/>
          </a:p>
        </p:txBody>
      </p:sp>
      <p:sp>
        <p:nvSpPr>
          <p:cNvPr id="3" name="Freeform 3"/>
          <p:cNvSpPr/>
          <p:nvPr/>
        </p:nvSpPr>
        <p:spPr>
          <a:xfrm>
            <a:off x="14049894" y="-430559"/>
            <a:ext cx="7315200" cy="3737402"/>
          </a:xfrm>
          <a:custGeom>
            <a:avLst/>
            <a:gdLst/>
            <a:ahLst/>
            <a:cxnLst/>
            <a:rect l="l" t="t" r="r" b="b"/>
            <a:pathLst>
              <a:path w="7315200" h="3737402">
                <a:moveTo>
                  <a:pt x="0" y="0"/>
                </a:moveTo>
                <a:lnTo>
                  <a:pt x="7315200" y="0"/>
                </a:lnTo>
                <a:lnTo>
                  <a:pt x="7315200" y="3737402"/>
                </a:lnTo>
                <a:lnTo>
                  <a:pt x="0" y="37374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1995041" y="159703"/>
            <a:ext cx="13831729" cy="1459246"/>
          </a:xfrm>
          <a:prstGeom prst="rect">
            <a:avLst/>
          </a:prstGeom>
        </p:spPr>
        <p:txBody>
          <a:bodyPr lIns="0" tIns="0" rIns="0" bIns="0" rtlCol="0" anchor="t">
            <a:spAutoFit/>
          </a:bodyPr>
          <a:lstStyle/>
          <a:p>
            <a:pPr algn="ctr">
              <a:lnSpc>
                <a:spcPts val="12880"/>
              </a:lnSpc>
            </a:pPr>
            <a:r>
              <a:rPr lang="en-US" sz="6600" dirty="0">
                <a:solidFill>
                  <a:srgbClr val="7F6AAD"/>
                </a:solidFill>
                <a:latin typeface="Canva Sans Bold"/>
              </a:rPr>
              <a:t>BFS searching for a path</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Freeform 2"/>
          <p:cNvSpPr/>
          <p:nvPr/>
        </p:nvSpPr>
        <p:spPr>
          <a:xfrm>
            <a:off x="2971173" y="1515527"/>
            <a:ext cx="12758336" cy="8299711"/>
          </a:xfrm>
          <a:custGeom>
            <a:avLst/>
            <a:gdLst/>
            <a:ahLst/>
            <a:cxnLst/>
            <a:rect l="l" t="t" r="r" b="b"/>
            <a:pathLst>
              <a:path w="12758336" h="8299711">
                <a:moveTo>
                  <a:pt x="0" y="0"/>
                </a:moveTo>
                <a:lnTo>
                  <a:pt x="12758336" y="0"/>
                </a:lnTo>
                <a:lnTo>
                  <a:pt x="12758336" y="8299711"/>
                </a:lnTo>
                <a:lnTo>
                  <a:pt x="0" y="8299711"/>
                </a:lnTo>
                <a:lnTo>
                  <a:pt x="0" y="0"/>
                </a:lnTo>
                <a:close/>
              </a:path>
            </a:pathLst>
          </a:custGeom>
          <a:blipFill>
            <a:blip r:embed="rId2"/>
            <a:stretch>
              <a:fillRect/>
            </a:stretch>
          </a:blipFill>
        </p:spPr>
        <p:txBody>
          <a:bodyPr/>
          <a:lstStyle/>
          <a:p>
            <a:endParaRPr lang="en-GB"/>
          </a:p>
        </p:txBody>
      </p:sp>
      <p:sp>
        <p:nvSpPr>
          <p:cNvPr id="3" name="Freeform 3"/>
          <p:cNvSpPr/>
          <p:nvPr/>
        </p:nvSpPr>
        <p:spPr>
          <a:xfrm rot="2060694">
            <a:off x="-1265586" y="6328062"/>
            <a:ext cx="7315200" cy="3817204"/>
          </a:xfrm>
          <a:custGeom>
            <a:avLst/>
            <a:gdLst/>
            <a:ahLst/>
            <a:cxnLst/>
            <a:rect l="l" t="t" r="r" b="b"/>
            <a:pathLst>
              <a:path w="7315200" h="3817204">
                <a:moveTo>
                  <a:pt x="0" y="0"/>
                </a:moveTo>
                <a:lnTo>
                  <a:pt x="7315200" y="0"/>
                </a:lnTo>
                <a:lnTo>
                  <a:pt x="7315200" y="3817205"/>
                </a:lnTo>
                <a:lnTo>
                  <a:pt x="0" y="38172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4341092" y="122334"/>
            <a:ext cx="9605817" cy="1118722"/>
          </a:xfrm>
          <a:prstGeom prst="rect">
            <a:avLst/>
          </a:prstGeom>
        </p:spPr>
        <p:txBody>
          <a:bodyPr lIns="0" tIns="0" rIns="0" bIns="0" rtlCol="0" anchor="t">
            <a:spAutoFit/>
          </a:bodyPr>
          <a:lstStyle/>
          <a:p>
            <a:pPr algn="ctr">
              <a:lnSpc>
                <a:spcPts val="9213"/>
              </a:lnSpc>
            </a:pPr>
            <a:r>
              <a:rPr lang="en-US" sz="6580">
                <a:solidFill>
                  <a:srgbClr val="FBD65C"/>
                </a:solidFill>
                <a:latin typeface="Canva Sans Bold"/>
              </a:rPr>
              <a:t>BFS path</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Freeform 2"/>
          <p:cNvSpPr/>
          <p:nvPr/>
        </p:nvSpPr>
        <p:spPr>
          <a:xfrm rot="2527383">
            <a:off x="-1540057" y="6751302"/>
            <a:ext cx="7315200" cy="2726575"/>
          </a:xfrm>
          <a:custGeom>
            <a:avLst/>
            <a:gdLst/>
            <a:ahLst/>
            <a:cxnLst/>
            <a:rect l="l" t="t" r="r" b="b"/>
            <a:pathLst>
              <a:path w="7315200" h="2726575">
                <a:moveTo>
                  <a:pt x="0" y="0"/>
                </a:moveTo>
                <a:lnTo>
                  <a:pt x="7315200" y="0"/>
                </a:lnTo>
                <a:lnTo>
                  <a:pt x="7315200" y="2726575"/>
                </a:lnTo>
                <a:lnTo>
                  <a:pt x="0" y="2726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5950408" y="159703"/>
            <a:ext cx="7917992" cy="1566544"/>
          </a:xfrm>
          <a:prstGeom prst="rect">
            <a:avLst/>
          </a:prstGeom>
        </p:spPr>
        <p:txBody>
          <a:bodyPr wrap="square" lIns="0" tIns="0" rIns="0" bIns="0" rtlCol="0" anchor="t">
            <a:spAutoFit/>
          </a:bodyPr>
          <a:lstStyle/>
          <a:p>
            <a:pPr algn="ctr">
              <a:lnSpc>
                <a:spcPts val="12880"/>
              </a:lnSpc>
            </a:pPr>
            <a:r>
              <a:rPr lang="en-US" sz="9200" dirty="0">
                <a:solidFill>
                  <a:srgbClr val="B7AB8D"/>
                </a:solidFill>
                <a:latin typeface="Canva Sans Bold"/>
              </a:rPr>
              <a:t>DFS Solve</a:t>
            </a:r>
          </a:p>
        </p:txBody>
      </p:sp>
      <p:sp>
        <p:nvSpPr>
          <p:cNvPr id="4" name="TextBox 4"/>
          <p:cNvSpPr txBox="1"/>
          <p:nvPr/>
        </p:nvSpPr>
        <p:spPr>
          <a:xfrm>
            <a:off x="209660" y="1650047"/>
            <a:ext cx="3020908" cy="724486"/>
          </a:xfrm>
          <a:prstGeom prst="rect">
            <a:avLst/>
          </a:prstGeom>
        </p:spPr>
        <p:txBody>
          <a:bodyPr lIns="0" tIns="0" rIns="0" bIns="0" rtlCol="0" anchor="t">
            <a:spAutoFit/>
          </a:bodyPr>
          <a:lstStyle/>
          <a:p>
            <a:pPr algn="ctr">
              <a:lnSpc>
                <a:spcPts val="5960"/>
              </a:lnSpc>
            </a:pPr>
            <a:r>
              <a:rPr lang="en-US" sz="4257">
                <a:solidFill>
                  <a:srgbClr val="B7AB8D"/>
                </a:solidFill>
                <a:latin typeface="Canva Sans Bold"/>
              </a:rPr>
              <a:t>what is Dfs:</a:t>
            </a:r>
          </a:p>
        </p:txBody>
      </p:sp>
      <p:sp>
        <p:nvSpPr>
          <p:cNvPr id="5" name="TextBox 5"/>
          <p:cNvSpPr txBox="1"/>
          <p:nvPr/>
        </p:nvSpPr>
        <p:spPr>
          <a:xfrm>
            <a:off x="209660" y="2307859"/>
            <a:ext cx="17763633" cy="3036409"/>
          </a:xfrm>
          <a:prstGeom prst="rect">
            <a:avLst/>
          </a:prstGeom>
        </p:spPr>
        <p:txBody>
          <a:bodyPr lIns="0" tIns="0" rIns="0" bIns="0" rtlCol="0" anchor="t">
            <a:spAutoFit/>
          </a:bodyPr>
          <a:lstStyle/>
          <a:p>
            <a:pPr algn="l">
              <a:lnSpc>
                <a:spcPts val="4759"/>
              </a:lnSpc>
            </a:pPr>
            <a:r>
              <a:rPr lang="en-US" sz="3399" dirty="0">
                <a:solidFill>
                  <a:srgbClr val="B7AB8D"/>
                </a:solidFill>
                <a:latin typeface="Canva Sans"/>
              </a:rPr>
              <a:t>The algorithm starts at a specified node (the "start" node) and explores as far as possible along each branch before backtracking. It uses a stack data structure to remember the next vertex to visit, making it suitable for backtracking when it reaches a dead end.</a:t>
            </a:r>
          </a:p>
          <a:p>
            <a:pPr algn="l">
              <a:lnSpc>
                <a:spcPts val="4759"/>
              </a:lnSpc>
            </a:pPr>
            <a:endParaRPr lang="en-US" sz="3399" dirty="0">
              <a:solidFill>
                <a:srgbClr val="B7AB8D"/>
              </a:solidFill>
              <a:latin typeface="Canva Sans"/>
            </a:endParaRPr>
          </a:p>
        </p:txBody>
      </p:sp>
      <p:sp>
        <p:nvSpPr>
          <p:cNvPr id="6" name="TextBox 6"/>
          <p:cNvSpPr txBox="1"/>
          <p:nvPr/>
        </p:nvSpPr>
        <p:spPr>
          <a:xfrm>
            <a:off x="217543" y="4769876"/>
            <a:ext cx="4026840" cy="852830"/>
          </a:xfrm>
          <a:prstGeom prst="rect">
            <a:avLst/>
          </a:prstGeom>
        </p:spPr>
        <p:txBody>
          <a:bodyPr lIns="0" tIns="0" rIns="0" bIns="0" rtlCol="0" anchor="t">
            <a:spAutoFit/>
          </a:bodyPr>
          <a:lstStyle/>
          <a:p>
            <a:pPr algn="ctr">
              <a:lnSpc>
                <a:spcPts val="6965"/>
              </a:lnSpc>
            </a:pPr>
            <a:r>
              <a:rPr lang="en-US" sz="4975" dirty="0">
                <a:solidFill>
                  <a:srgbClr val="B7AB8D"/>
                </a:solidFill>
                <a:latin typeface="Canva Sans Bold"/>
              </a:rPr>
              <a:t>how it works:</a:t>
            </a:r>
          </a:p>
        </p:txBody>
      </p:sp>
      <p:sp>
        <p:nvSpPr>
          <p:cNvPr id="7" name="TextBox 7"/>
          <p:cNvSpPr txBox="1"/>
          <p:nvPr/>
        </p:nvSpPr>
        <p:spPr>
          <a:xfrm>
            <a:off x="209660" y="5901143"/>
            <a:ext cx="17763633" cy="3026803"/>
          </a:xfrm>
          <a:prstGeom prst="rect">
            <a:avLst/>
          </a:prstGeom>
        </p:spPr>
        <p:txBody>
          <a:bodyPr lIns="0" tIns="0" rIns="0" bIns="0" rtlCol="0" anchor="t">
            <a:spAutoFit/>
          </a:bodyPr>
          <a:lstStyle/>
          <a:p>
            <a:pPr algn="l">
              <a:lnSpc>
                <a:spcPts val="4843"/>
              </a:lnSpc>
            </a:pPr>
            <a:r>
              <a:rPr lang="en-US" sz="3459" dirty="0">
                <a:solidFill>
                  <a:srgbClr val="B7AB8D"/>
                </a:solidFill>
                <a:latin typeface="Canva Sans"/>
              </a:rPr>
              <a:t>The DFS algorithm for maze solving uses a stack to explore each path from the start to the goal deeply before backtracking. It keeps track of visited cells to avoid revisits, and visualizes the process by drawing the visited cells in light blue, updating the display at each step. If the goal is reached, it reconstructs the path from the start to the goal.</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236855"/>
            <a:ext cx="18288000" cy="10316121"/>
            <a:chOff x="0" y="0"/>
            <a:chExt cx="4816593" cy="2717003"/>
          </a:xfrm>
        </p:grpSpPr>
        <p:sp>
          <p:nvSpPr>
            <p:cNvPr id="3" name="Freeform 3"/>
            <p:cNvSpPr/>
            <p:nvPr/>
          </p:nvSpPr>
          <p:spPr>
            <a:xfrm>
              <a:off x="0" y="0"/>
              <a:ext cx="4816592" cy="2717003"/>
            </a:xfrm>
            <a:custGeom>
              <a:avLst/>
              <a:gdLst/>
              <a:ahLst/>
              <a:cxnLst/>
              <a:rect l="l" t="t" r="r" b="b"/>
              <a:pathLst>
                <a:path w="4816592" h="2717003">
                  <a:moveTo>
                    <a:pt x="0" y="0"/>
                  </a:moveTo>
                  <a:lnTo>
                    <a:pt x="4816592" y="0"/>
                  </a:lnTo>
                  <a:lnTo>
                    <a:pt x="4816592" y="2717003"/>
                  </a:lnTo>
                  <a:lnTo>
                    <a:pt x="0" y="2717003"/>
                  </a:lnTo>
                  <a:close/>
                </a:path>
              </a:pathLst>
            </a:custGeom>
            <a:solidFill>
              <a:srgbClr val="22211E"/>
            </a:solidFill>
          </p:spPr>
          <p:txBody>
            <a:bodyPr/>
            <a:lstStyle/>
            <a:p>
              <a:endParaRPr lang="en-GB"/>
            </a:p>
          </p:txBody>
        </p:sp>
        <p:sp>
          <p:nvSpPr>
            <p:cNvPr id="4" name="TextBox 4"/>
            <p:cNvSpPr txBox="1"/>
            <p:nvPr/>
          </p:nvSpPr>
          <p:spPr>
            <a:xfrm>
              <a:off x="0" y="-38100"/>
              <a:ext cx="4816593" cy="275510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6" name="Freeform 6"/>
          <p:cNvSpPr/>
          <p:nvPr/>
        </p:nvSpPr>
        <p:spPr>
          <a:xfrm rot="-5400000">
            <a:off x="13181864" y="-768990"/>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txBody>
          <a:bodyPr/>
          <a:lstStyle/>
          <a:p>
            <a:endParaRPr lang="en-GB"/>
          </a:p>
        </p:txBody>
      </p:sp>
      <p:sp>
        <p:nvSpPr>
          <p:cNvPr id="7" name="Freeform 7"/>
          <p:cNvSpPr/>
          <p:nvPr/>
        </p:nvSpPr>
        <p:spPr>
          <a:xfrm>
            <a:off x="2465282" y="1540483"/>
            <a:ext cx="12854315" cy="8388451"/>
          </a:xfrm>
          <a:custGeom>
            <a:avLst/>
            <a:gdLst/>
            <a:ahLst/>
            <a:cxnLst/>
            <a:rect l="l" t="t" r="r" b="b"/>
            <a:pathLst>
              <a:path w="12854315" h="8388451">
                <a:moveTo>
                  <a:pt x="0" y="0"/>
                </a:moveTo>
                <a:lnTo>
                  <a:pt x="12854315" y="0"/>
                </a:lnTo>
                <a:lnTo>
                  <a:pt x="12854315" y="8388451"/>
                </a:lnTo>
                <a:lnTo>
                  <a:pt x="0" y="8388451"/>
                </a:lnTo>
                <a:lnTo>
                  <a:pt x="0" y="0"/>
                </a:lnTo>
                <a:close/>
              </a:path>
            </a:pathLst>
          </a:custGeom>
          <a:blipFill>
            <a:blip r:embed="rId4"/>
            <a:stretch>
              <a:fillRect r="-1708"/>
            </a:stretch>
          </a:blipFill>
        </p:spPr>
        <p:txBody>
          <a:bodyPr/>
          <a:lstStyle/>
          <a:p>
            <a:endParaRPr lang="en-GB"/>
          </a:p>
        </p:txBody>
      </p:sp>
      <p:sp>
        <p:nvSpPr>
          <p:cNvPr id="8" name="TextBox 8"/>
          <p:cNvSpPr txBox="1"/>
          <p:nvPr/>
        </p:nvSpPr>
        <p:spPr>
          <a:xfrm>
            <a:off x="442271" y="141605"/>
            <a:ext cx="7860387" cy="887095"/>
          </a:xfrm>
          <a:prstGeom prst="rect">
            <a:avLst/>
          </a:prstGeom>
        </p:spPr>
        <p:txBody>
          <a:bodyPr lIns="0" tIns="0" rIns="0" bIns="0" rtlCol="0" anchor="t">
            <a:spAutoFit/>
          </a:bodyPr>
          <a:lstStyle/>
          <a:p>
            <a:pPr algn="ctr">
              <a:lnSpc>
                <a:spcPts val="7279"/>
              </a:lnSpc>
            </a:pPr>
            <a:r>
              <a:rPr lang="en-US" sz="5199">
                <a:solidFill>
                  <a:srgbClr val="F2F4F5"/>
                </a:solidFill>
                <a:latin typeface="Canva Sans Bold"/>
              </a:rPr>
              <a:t>DFS searching for a path</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Freeform 2"/>
          <p:cNvSpPr/>
          <p:nvPr/>
        </p:nvSpPr>
        <p:spPr>
          <a:xfrm>
            <a:off x="0" y="148988"/>
            <a:ext cx="9226743" cy="9109312"/>
          </a:xfrm>
          <a:custGeom>
            <a:avLst/>
            <a:gdLst/>
            <a:ahLst/>
            <a:cxnLst/>
            <a:rect l="l" t="t" r="r" b="b"/>
            <a:pathLst>
              <a:path w="9226743" h="9109312">
                <a:moveTo>
                  <a:pt x="0" y="0"/>
                </a:moveTo>
                <a:lnTo>
                  <a:pt x="9226743" y="0"/>
                </a:lnTo>
                <a:lnTo>
                  <a:pt x="9226743" y="9109312"/>
                </a:lnTo>
                <a:lnTo>
                  <a:pt x="0" y="9109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2728033" y="1544082"/>
            <a:ext cx="13497895" cy="8458681"/>
          </a:xfrm>
          <a:custGeom>
            <a:avLst/>
            <a:gdLst/>
            <a:ahLst/>
            <a:cxnLst/>
            <a:rect l="l" t="t" r="r" b="b"/>
            <a:pathLst>
              <a:path w="13497895" h="8458681">
                <a:moveTo>
                  <a:pt x="0" y="0"/>
                </a:moveTo>
                <a:lnTo>
                  <a:pt x="13497895" y="0"/>
                </a:lnTo>
                <a:lnTo>
                  <a:pt x="13497895" y="8458681"/>
                </a:lnTo>
                <a:lnTo>
                  <a:pt x="0" y="8458681"/>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6319514" y="-22462"/>
            <a:ext cx="6863086"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DFS Path</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Freeform 2"/>
          <p:cNvSpPr/>
          <p:nvPr/>
        </p:nvSpPr>
        <p:spPr>
          <a:xfrm rot="675876">
            <a:off x="360150" y="6205789"/>
            <a:ext cx="4333672" cy="4114800"/>
          </a:xfrm>
          <a:custGeom>
            <a:avLst/>
            <a:gdLst/>
            <a:ahLst/>
            <a:cxnLst/>
            <a:rect l="l" t="t" r="r" b="b"/>
            <a:pathLst>
              <a:path w="4333672" h="4114800">
                <a:moveTo>
                  <a:pt x="0" y="0"/>
                </a:moveTo>
                <a:lnTo>
                  <a:pt x="4333673" y="0"/>
                </a:lnTo>
                <a:lnTo>
                  <a:pt x="43336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rot="-10370881">
            <a:off x="13716977" y="942"/>
            <a:ext cx="4302881" cy="4085564"/>
          </a:xfrm>
          <a:custGeom>
            <a:avLst/>
            <a:gdLst/>
            <a:ahLst/>
            <a:cxnLst/>
            <a:rect l="l" t="t" r="r" b="b"/>
            <a:pathLst>
              <a:path w="4302881" h="4085564">
                <a:moveTo>
                  <a:pt x="0" y="0"/>
                </a:moveTo>
                <a:lnTo>
                  <a:pt x="4302881" y="0"/>
                </a:lnTo>
                <a:lnTo>
                  <a:pt x="4302881" y="4085564"/>
                </a:lnTo>
                <a:lnTo>
                  <a:pt x="0" y="4085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TextBox 4"/>
          <p:cNvSpPr txBox="1"/>
          <p:nvPr/>
        </p:nvSpPr>
        <p:spPr>
          <a:xfrm>
            <a:off x="6528477" y="3936040"/>
            <a:ext cx="5944671"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Thank You</a:t>
            </a:r>
          </a:p>
        </p:txBody>
      </p:sp>
    </p:spTree>
  </p:cSld>
  <p:clrMapOvr>
    <a:masterClrMapping/>
  </p:clrMapOvr>
  <p:transition>
    <p:circl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7850751" y="-2824344"/>
            <a:ext cx="7793769" cy="7706089"/>
          </a:xfrm>
          <a:custGeom>
            <a:avLst/>
            <a:gdLst/>
            <a:ahLst/>
            <a:cxnLst/>
            <a:rect l="l" t="t" r="r" b="b"/>
            <a:pathLst>
              <a:path w="7793769" h="770608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3" name="Freeform 3"/>
          <p:cNvSpPr/>
          <p:nvPr/>
        </p:nvSpPr>
        <p:spPr>
          <a:xfrm>
            <a:off x="-5384350" y="277321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4" name="TextBox 4"/>
          <p:cNvSpPr txBox="1"/>
          <p:nvPr/>
        </p:nvSpPr>
        <p:spPr>
          <a:xfrm>
            <a:off x="4954798" y="3520569"/>
            <a:ext cx="8723338" cy="3860227"/>
          </a:xfrm>
          <a:prstGeom prst="rect">
            <a:avLst/>
          </a:prstGeom>
        </p:spPr>
        <p:txBody>
          <a:bodyPr lIns="0" tIns="0" rIns="0" bIns="0" rtlCol="0" anchor="t">
            <a:spAutoFit/>
          </a:bodyPr>
          <a:lstStyle/>
          <a:p>
            <a:pPr marL="792178" lvl="1" indent="-396089" algn="l">
              <a:lnSpc>
                <a:spcPts val="5136"/>
              </a:lnSpc>
              <a:buFont typeface="Arial"/>
              <a:buChar char="•"/>
            </a:pPr>
            <a:r>
              <a:rPr lang="en-US" sz="3669" spc="260">
                <a:solidFill>
                  <a:srgbClr val="FFFFFF"/>
                </a:solidFill>
                <a:latin typeface="Glacial Indifference"/>
              </a:rPr>
              <a:t>Abdullah Yasser      </a:t>
            </a:r>
            <a:r>
              <a:rPr lang="en-US" sz="3669" spc="260" dirty="0">
                <a:solidFill>
                  <a:srgbClr val="FFFFFF"/>
                </a:solidFill>
                <a:latin typeface="Glacial Indifference"/>
              </a:rPr>
              <a:t>221001008</a:t>
            </a:r>
          </a:p>
          <a:p>
            <a:pPr marL="792178" lvl="1" indent="-396089" algn="l">
              <a:lnSpc>
                <a:spcPts val="5136"/>
              </a:lnSpc>
              <a:buFont typeface="Arial"/>
              <a:buChar char="•"/>
            </a:pPr>
            <a:r>
              <a:rPr lang="en-US" sz="3669" spc="260" dirty="0">
                <a:solidFill>
                  <a:srgbClr val="FFFFFF"/>
                </a:solidFill>
                <a:latin typeface="Glacial Indifference"/>
              </a:rPr>
              <a:t>Mohamed Khaled    221000741</a:t>
            </a:r>
          </a:p>
          <a:p>
            <a:pPr marL="792178" lvl="1" indent="-396089" algn="l">
              <a:lnSpc>
                <a:spcPts val="5136"/>
              </a:lnSpc>
              <a:buFont typeface="Arial"/>
              <a:buChar char="•"/>
            </a:pPr>
            <a:r>
              <a:rPr lang="en-US" sz="3669" spc="260" dirty="0">
                <a:solidFill>
                  <a:srgbClr val="FFFFFF"/>
                </a:solidFill>
                <a:latin typeface="Glacial Indifference"/>
              </a:rPr>
              <a:t>Zaynab Essam        221001623</a:t>
            </a:r>
          </a:p>
          <a:p>
            <a:pPr marL="792178" lvl="1" indent="-396089" algn="l">
              <a:lnSpc>
                <a:spcPts val="5136"/>
              </a:lnSpc>
              <a:buFont typeface="Arial"/>
              <a:buChar char="•"/>
            </a:pPr>
            <a:r>
              <a:rPr lang="en-US" sz="3669" spc="260" dirty="0">
                <a:solidFill>
                  <a:srgbClr val="FFFFFF"/>
                </a:solidFill>
                <a:latin typeface="Glacial Indifference"/>
              </a:rPr>
              <a:t>Hossam Mohamed   212002446</a:t>
            </a:r>
          </a:p>
          <a:p>
            <a:pPr marL="792178" lvl="1" indent="-396089" algn="l">
              <a:lnSpc>
                <a:spcPts val="5136"/>
              </a:lnSpc>
              <a:buFont typeface="Arial"/>
              <a:buChar char="•"/>
            </a:pPr>
            <a:r>
              <a:rPr lang="en-US" sz="3669" spc="260" dirty="0">
                <a:solidFill>
                  <a:srgbClr val="FFFFFF"/>
                </a:solidFill>
                <a:latin typeface="Glacial Indifference"/>
              </a:rPr>
              <a:t>Mousa Ashraf         221000995</a:t>
            </a:r>
          </a:p>
          <a:p>
            <a:pPr algn="l">
              <a:lnSpc>
                <a:spcPts val="5136"/>
              </a:lnSpc>
            </a:pPr>
            <a:endParaRPr lang="en-US" sz="3669" spc="260" dirty="0">
              <a:solidFill>
                <a:srgbClr val="FFFFFF"/>
              </a:solidFill>
              <a:latin typeface="Glacial Indifference"/>
            </a:endParaRPr>
          </a:p>
        </p:txBody>
      </p:sp>
      <p:sp>
        <p:nvSpPr>
          <p:cNvPr id="5" name="TextBox 5"/>
          <p:cNvSpPr txBox="1"/>
          <p:nvPr/>
        </p:nvSpPr>
        <p:spPr>
          <a:xfrm>
            <a:off x="6845723" y="1189116"/>
            <a:ext cx="4083487"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participants </a:t>
            </a: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4" name="Freeform 4"/>
          <p:cNvSpPr/>
          <p:nvPr/>
        </p:nvSpPr>
        <p:spPr>
          <a:xfrm>
            <a:off x="2050733" y="1325669"/>
            <a:ext cx="13300142" cy="7477435"/>
          </a:xfrm>
          <a:custGeom>
            <a:avLst/>
            <a:gdLst/>
            <a:ahLst/>
            <a:cxnLst/>
            <a:rect l="l" t="t" r="r" b="b"/>
            <a:pathLst>
              <a:path w="13300142" h="7477435">
                <a:moveTo>
                  <a:pt x="0" y="0"/>
                </a:moveTo>
                <a:lnTo>
                  <a:pt x="13300142" y="0"/>
                </a:lnTo>
                <a:lnTo>
                  <a:pt x="13300142" y="7477435"/>
                </a:lnTo>
                <a:lnTo>
                  <a:pt x="0" y="7477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TextBox 5"/>
          <p:cNvSpPr txBox="1"/>
          <p:nvPr/>
        </p:nvSpPr>
        <p:spPr>
          <a:xfrm>
            <a:off x="3997783" y="1847049"/>
            <a:ext cx="8038407" cy="1095795"/>
          </a:xfrm>
          <a:prstGeom prst="rect">
            <a:avLst/>
          </a:prstGeom>
        </p:spPr>
        <p:txBody>
          <a:bodyPr lIns="0" tIns="0" rIns="0" bIns="0" rtlCol="0" anchor="t">
            <a:spAutoFit/>
          </a:bodyPr>
          <a:lstStyle/>
          <a:p>
            <a:pPr marL="0" lvl="0" indent="0" algn="l">
              <a:lnSpc>
                <a:spcPts val="8985"/>
              </a:lnSpc>
              <a:spcBef>
                <a:spcPct val="0"/>
              </a:spcBef>
            </a:pPr>
            <a:r>
              <a:rPr lang="en-US" sz="6417" spc="417">
                <a:solidFill>
                  <a:srgbClr val="FFFFFF"/>
                </a:solidFill>
                <a:latin typeface="Alata"/>
              </a:rPr>
              <a:t>Project description</a:t>
            </a:r>
          </a:p>
        </p:txBody>
      </p:sp>
      <p:sp>
        <p:nvSpPr>
          <p:cNvPr id="6" name="Freeform 6"/>
          <p:cNvSpPr/>
          <p:nvPr/>
        </p:nvSpPr>
        <p:spPr>
          <a:xfrm>
            <a:off x="7812739" y="2942844"/>
            <a:ext cx="5364505" cy="5717703"/>
          </a:xfrm>
          <a:custGeom>
            <a:avLst/>
            <a:gdLst/>
            <a:ahLst/>
            <a:cxnLst/>
            <a:rect l="l" t="t" r="r" b="b"/>
            <a:pathLst>
              <a:path w="5364505" h="5717703">
                <a:moveTo>
                  <a:pt x="0" y="0"/>
                </a:moveTo>
                <a:lnTo>
                  <a:pt x="5364505" y="0"/>
                </a:lnTo>
                <a:lnTo>
                  <a:pt x="5364505"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r="-61565" b="-49879"/>
            </a:stretch>
          </a:blipFill>
          <a:ln cap="sq">
            <a:noFill/>
            <a:prstDash val="solid"/>
            <a:miter/>
          </a:ln>
        </p:spPr>
        <p:txBody>
          <a:bodyPr/>
          <a:lstStyle/>
          <a:p>
            <a:endParaRPr lang="en-GB"/>
          </a:p>
        </p:txBody>
      </p:sp>
      <p:sp>
        <p:nvSpPr>
          <p:cNvPr id="7" name="TextBox 7"/>
          <p:cNvSpPr txBox="1"/>
          <p:nvPr/>
        </p:nvSpPr>
        <p:spPr>
          <a:xfrm>
            <a:off x="3084791" y="3735892"/>
            <a:ext cx="11754339" cy="2719965"/>
          </a:xfrm>
          <a:prstGeom prst="rect">
            <a:avLst/>
          </a:prstGeom>
        </p:spPr>
        <p:txBody>
          <a:bodyPr lIns="0" tIns="0" rIns="0" bIns="0" rtlCol="0" anchor="t">
            <a:spAutoFit/>
          </a:bodyPr>
          <a:lstStyle/>
          <a:p>
            <a:pPr algn="ctr">
              <a:lnSpc>
                <a:spcPts val="7238"/>
              </a:lnSpc>
            </a:pPr>
            <a:r>
              <a:rPr lang="en-US" sz="5170">
                <a:solidFill>
                  <a:srgbClr val="FFFFFF"/>
                </a:solidFill>
                <a:latin typeface="Canva Sans Bold"/>
              </a:rPr>
              <a:t>We generate maze generator and we solve it with different algorithms (BFS , DFS , A*)</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4B7BF"/>
        </a:solidFill>
        <a:effectLst/>
      </p:bgPr>
    </p:bg>
    <p:spTree>
      <p:nvGrpSpPr>
        <p:cNvPr id="1" name=""/>
        <p:cNvGrpSpPr/>
        <p:nvPr/>
      </p:nvGrpSpPr>
      <p:grpSpPr>
        <a:xfrm>
          <a:off x="0" y="0"/>
          <a:ext cx="0" cy="0"/>
          <a:chOff x="0" y="0"/>
          <a:chExt cx="0" cy="0"/>
        </a:xfrm>
      </p:grpSpPr>
      <p:sp>
        <p:nvSpPr>
          <p:cNvPr id="2" name="Freeform 2"/>
          <p:cNvSpPr/>
          <p:nvPr/>
        </p:nvSpPr>
        <p:spPr>
          <a:xfrm>
            <a:off x="-4126608" y="4703644"/>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3" name="Freeform 3"/>
          <p:cNvSpPr/>
          <p:nvPr/>
        </p:nvSpPr>
        <p:spPr>
          <a:xfrm>
            <a:off x="13681521" y="-230850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4" name="TextBox 4"/>
          <p:cNvSpPr txBox="1"/>
          <p:nvPr/>
        </p:nvSpPr>
        <p:spPr>
          <a:xfrm>
            <a:off x="2697893" y="-123825"/>
            <a:ext cx="12117233" cy="1095795"/>
          </a:xfrm>
          <a:prstGeom prst="rect">
            <a:avLst/>
          </a:prstGeom>
        </p:spPr>
        <p:txBody>
          <a:bodyPr lIns="0" tIns="0" rIns="0" bIns="0" rtlCol="0" anchor="t">
            <a:spAutoFit/>
          </a:bodyPr>
          <a:lstStyle/>
          <a:p>
            <a:pPr marL="0" lvl="0" indent="0" algn="l">
              <a:lnSpc>
                <a:spcPts val="8985"/>
              </a:lnSpc>
              <a:spcBef>
                <a:spcPct val="0"/>
              </a:spcBef>
            </a:pPr>
            <a:r>
              <a:rPr lang="en-US" sz="6417" spc="417">
                <a:solidFill>
                  <a:srgbClr val="1A1A1A"/>
                </a:solidFill>
                <a:latin typeface="Alata"/>
              </a:rPr>
              <a:t>Maze Generation Algorithm</a:t>
            </a:r>
          </a:p>
        </p:txBody>
      </p:sp>
      <p:sp>
        <p:nvSpPr>
          <p:cNvPr id="5" name="TextBox 5"/>
          <p:cNvSpPr txBox="1"/>
          <p:nvPr/>
        </p:nvSpPr>
        <p:spPr>
          <a:xfrm>
            <a:off x="164683" y="1340130"/>
            <a:ext cx="18288000" cy="7559115"/>
          </a:xfrm>
          <a:prstGeom prst="rect">
            <a:avLst/>
          </a:prstGeom>
        </p:spPr>
        <p:txBody>
          <a:bodyPr lIns="0" tIns="0" rIns="0" bIns="0" rtlCol="0" anchor="t">
            <a:spAutoFit/>
          </a:bodyPr>
          <a:lstStyle/>
          <a:p>
            <a:pPr algn="ctr">
              <a:lnSpc>
                <a:spcPts val="3314"/>
              </a:lnSpc>
            </a:pPr>
            <a:r>
              <a:rPr lang="en-US" sz="2367">
                <a:solidFill>
                  <a:srgbClr val="1A1A1A"/>
                </a:solidFill>
                <a:latin typeface="Canva Sans Bold"/>
              </a:rPr>
              <a:t>Prim's algorithm:</a:t>
            </a:r>
          </a:p>
          <a:p>
            <a:pPr algn="ctr">
              <a:lnSpc>
                <a:spcPts val="3314"/>
              </a:lnSpc>
            </a:pPr>
            <a:r>
              <a:rPr lang="en-US" sz="2367">
                <a:solidFill>
                  <a:srgbClr val="1A1A1A"/>
                </a:solidFill>
                <a:latin typeface="Canva Sans Bold"/>
              </a:rPr>
              <a:t>is a randomized algorithm used for generating mazes. It operates by iteratively selecting walls between cells and removing them to create passages, thus forming a maze.</a:t>
            </a:r>
          </a:p>
          <a:p>
            <a:pPr algn="ctr">
              <a:lnSpc>
                <a:spcPts val="3314"/>
              </a:lnSpc>
            </a:pPr>
            <a:endParaRPr lang="en-US" sz="2367">
              <a:solidFill>
                <a:srgbClr val="1A1A1A"/>
              </a:solidFill>
              <a:latin typeface="Canva Sans Bold"/>
            </a:endParaRPr>
          </a:p>
          <a:p>
            <a:pPr algn="ctr">
              <a:lnSpc>
                <a:spcPts val="3314"/>
              </a:lnSpc>
            </a:pPr>
            <a:r>
              <a:rPr lang="en-US" sz="2367">
                <a:solidFill>
                  <a:srgbClr val="1A1A1A"/>
                </a:solidFill>
                <a:latin typeface="Canva Sans Bold"/>
              </a:rPr>
              <a:t>Initialization:</a:t>
            </a:r>
          </a:p>
          <a:p>
            <a:pPr algn="ctr">
              <a:lnSpc>
                <a:spcPts val="3314"/>
              </a:lnSpc>
            </a:pPr>
            <a:r>
              <a:rPr lang="en-US" sz="2367">
                <a:solidFill>
                  <a:srgbClr val="1A1A1A"/>
                </a:solidFill>
                <a:latin typeface="Canva Sans Bold"/>
              </a:rPr>
              <a:t>The algorithm starts by selecting a random starting cell and marking it as visited. This cell serves as the initial point for maze generation.</a:t>
            </a:r>
          </a:p>
          <a:p>
            <a:pPr algn="ctr">
              <a:lnSpc>
                <a:spcPts val="3314"/>
              </a:lnSpc>
            </a:pPr>
            <a:endParaRPr lang="en-US" sz="2367">
              <a:solidFill>
                <a:srgbClr val="1A1A1A"/>
              </a:solidFill>
              <a:latin typeface="Canva Sans Bold"/>
            </a:endParaRPr>
          </a:p>
          <a:p>
            <a:pPr algn="ctr">
              <a:lnSpc>
                <a:spcPts val="3314"/>
              </a:lnSpc>
            </a:pPr>
            <a:r>
              <a:rPr lang="en-US" sz="2367">
                <a:solidFill>
                  <a:srgbClr val="1A1A1A"/>
                </a:solidFill>
                <a:latin typeface="Canva Sans Bold"/>
              </a:rPr>
              <a:t>Creating Walls:</a:t>
            </a:r>
          </a:p>
          <a:p>
            <a:pPr algn="ctr">
              <a:lnSpc>
                <a:spcPts val="3314"/>
              </a:lnSpc>
            </a:pPr>
            <a:r>
              <a:rPr lang="en-US" sz="2367">
                <a:solidFill>
                  <a:srgbClr val="1A1A1A"/>
                </a:solidFill>
                <a:latin typeface="Canva Sans Bold"/>
              </a:rPr>
              <a:t>For the current cell, the algorithm identifies neighboring cells that have not been visited yet and adds the walls between the current cell and its unvisited neighbors to a list called walls. These walls represent potential passages that can be created.</a:t>
            </a:r>
          </a:p>
          <a:p>
            <a:pPr algn="ctr">
              <a:lnSpc>
                <a:spcPts val="3314"/>
              </a:lnSpc>
            </a:pPr>
            <a:endParaRPr lang="en-US" sz="2367">
              <a:solidFill>
                <a:srgbClr val="1A1A1A"/>
              </a:solidFill>
              <a:latin typeface="Canva Sans Bold"/>
            </a:endParaRPr>
          </a:p>
          <a:p>
            <a:pPr algn="ctr">
              <a:lnSpc>
                <a:spcPts val="3314"/>
              </a:lnSpc>
            </a:pPr>
            <a:r>
              <a:rPr lang="en-US" sz="2367">
                <a:solidFill>
                  <a:srgbClr val="1A1A1A"/>
                </a:solidFill>
                <a:latin typeface="Canva Sans Bold"/>
              </a:rPr>
              <a:t>Iterative Wall Removal:</a:t>
            </a:r>
          </a:p>
          <a:p>
            <a:pPr algn="ctr">
              <a:lnSpc>
                <a:spcPts val="3314"/>
              </a:lnSpc>
            </a:pPr>
            <a:r>
              <a:rPr lang="en-US" sz="2367">
                <a:solidFill>
                  <a:srgbClr val="1A1A1A"/>
                </a:solidFill>
                <a:latin typeface="Canva Sans Bold"/>
              </a:rPr>
              <a:t>The algorithm enters a loop that continues until there are no walls left in the walls list.</a:t>
            </a:r>
          </a:p>
          <a:p>
            <a:pPr algn="ctr">
              <a:lnSpc>
                <a:spcPts val="3314"/>
              </a:lnSpc>
            </a:pPr>
            <a:r>
              <a:rPr lang="en-US" sz="2367">
                <a:solidFill>
                  <a:srgbClr val="1A1A1A"/>
                </a:solidFill>
                <a:latin typeface="Canva Sans Bold"/>
              </a:rPr>
              <a:t>During each iteration, It randomly selects a wall from the walls list. If the neighboring cell on the other side of the wall has not been visited, The wall is removed, creating a passage between the current cell and the neighboring cell and the neighboring cell is marked as visited. New walls created by this passage are added to the walls list, allowing further exploration.</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flipH="1">
            <a:off x="0" y="876339"/>
            <a:ext cx="18288000" cy="9343505"/>
          </a:xfrm>
          <a:custGeom>
            <a:avLst/>
            <a:gdLst/>
            <a:ahLst/>
            <a:cxnLst/>
            <a:rect l="l" t="t" r="r" b="b"/>
            <a:pathLst>
              <a:path w="18288000" h="9343505">
                <a:moveTo>
                  <a:pt x="18288000" y="0"/>
                </a:moveTo>
                <a:lnTo>
                  <a:pt x="0" y="0"/>
                </a:lnTo>
                <a:lnTo>
                  <a:pt x="0" y="9343505"/>
                </a:lnTo>
                <a:lnTo>
                  <a:pt x="18288000" y="9343505"/>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3" name="Freeform 3"/>
          <p:cNvSpPr/>
          <p:nvPr/>
        </p:nvSpPr>
        <p:spPr>
          <a:xfrm>
            <a:off x="3508533" y="2087472"/>
            <a:ext cx="11270934" cy="7531527"/>
          </a:xfrm>
          <a:custGeom>
            <a:avLst/>
            <a:gdLst/>
            <a:ahLst/>
            <a:cxnLst/>
            <a:rect l="l" t="t" r="r" b="b"/>
            <a:pathLst>
              <a:path w="11270934" h="7531527">
                <a:moveTo>
                  <a:pt x="0" y="0"/>
                </a:moveTo>
                <a:lnTo>
                  <a:pt x="11270934" y="0"/>
                </a:lnTo>
                <a:lnTo>
                  <a:pt x="11270934" y="7531527"/>
                </a:lnTo>
                <a:lnTo>
                  <a:pt x="0" y="7531527"/>
                </a:lnTo>
                <a:lnTo>
                  <a:pt x="0" y="0"/>
                </a:lnTo>
                <a:close/>
              </a:path>
            </a:pathLst>
          </a:custGeom>
          <a:blipFill>
            <a:blip r:embed="rId4"/>
            <a:stretch>
              <a:fillRect r="-3361"/>
            </a:stretch>
          </a:blipFill>
        </p:spPr>
        <p:txBody>
          <a:bodyPr/>
          <a:lstStyle/>
          <a:p>
            <a:endParaRPr lang="en-GB"/>
          </a:p>
        </p:txBody>
      </p:sp>
      <p:sp>
        <p:nvSpPr>
          <p:cNvPr id="4" name="TextBox 4"/>
          <p:cNvSpPr txBox="1"/>
          <p:nvPr/>
        </p:nvSpPr>
        <p:spPr>
          <a:xfrm>
            <a:off x="6746691" y="396067"/>
            <a:ext cx="5031806" cy="1290339"/>
          </a:xfrm>
          <a:prstGeom prst="rect">
            <a:avLst/>
          </a:prstGeom>
        </p:spPr>
        <p:txBody>
          <a:bodyPr lIns="0" tIns="0" rIns="0" bIns="0" rtlCol="0" anchor="t">
            <a:spAutoFit/>
          </a:bodyPr>
          <a:lstStyle/>
          <a:p>
            <a:pPr algn="ctr">
              <a:lnSpc>
                <a:spcPts val="10632"/>
              </a:lnSpc>
            </a:pPr>
            <a:r>
              <a:rPr lang="en-US" sz="7594">
                <a:solidFill>
                  <a:srgbClr val="FFFFFF"/>
                </a:solidFill>
                <a:latin typeface="Canva Sans"/>
              </a:rPr>
              <a:t>Grid</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3164857" y="4941963"/>
            <a:ext cx="9379701" cy="9274179"/>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3" name="Freeform 3"/>
          <p:cNvSpPr/>
          <p:nvPr/>
        </p:nvSpPr>
        <p:spPr>
          <a:xfrm rot="-3860225">
            <a:off x="5812801" y="-3273677"/>
            <a:ext cx="5813961" cy="5748554"/>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grpSp>
        <p:nvGrpSpPr>
          <p:cNvPr id="4" name="Group 4"/>
          <p:cNvGrpSpPr/>
          <p:nvPr/>
        </p:nvGrpSpPr>
        <p:grpSpPr>
          <a:xfrm>
            <a:off x="1406793" y="4934482"/>
            <a:ext cx="1205346" cy="1139467"/>
            <a:chOff x="0" y="0"/>
            <a:chExt cx="459054" cy="433964"/>
          </a:xfrm>
        </p:grpSpPr>
        <p:sp>
          <p:nvSpPr>
            <p:cNvPr id="5" name="Freeform 5"/>
            <p:cNvSpPr/>
            <p:nvPr/>
          </p:nvSpPr>
          <p:spPr>
            <a:xfrm>
              <a:off x="0" y="0"/>
              <a:ext cx="459054" cy="433964"/>
            </a:xfrm>
            <a:custGeom>
              <a:avLst/>
              <a:gdLst/>
              <a:ahLst/>
              <a:cxnLst/>
              <a:rect l="l" t="t" r="r" b="b"/>
              <a:pathLst>
                <a:path w="459054" h="43396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txBody>
            <a:bodyPr/>
            <a:lstStyle/>
            <a:p>
              <a:endParaRPr lang="en-GB"/>
            </a:p>
          </p:txBody>
        </p:sp>
        <p:sp>
          <p:nvSpPr>
            <p:cNvPr id="6" name="TextBox 6"/>
            <p:cNvSpPr txBox="1"/>
            <p:nvPr/>
          </p:nvSpPr>
          <p:spPr>
            <a:xfrm>
              <a:off x="0" y="-38100"/>
              <a:ext cx="459054" cy="47206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06793" y="6884081"/>
            <a:ext cx="1205346" cy="1139467"/>
            <a:chOff x="0" y="0"/>
            <a:chExt cx="459054" cy="433964"/>
          </a:xfrm>
        </p:grpSpPr>
        <p:sp>
          <p:nvSpPr>
            <p:cNvPr id="8" name="Freeform 8"/>
            <p:cNvSpPr/>
            <p:nvPr/>
          </p:nvSpPr>
          <p:spPr>
            <a:xfrm>
              <a:off x="0" y="0"/>
              <a:ext cx="459054" cy="433964"/>
            </a:xfrm>
            <a:custGeom>
              <a:avLst/>
              <a:gdLst/>
              <a:ahLst/>
              <a:cxnLst/>
              <a:rect l="l" t="t" r="r" b="b"/>
              <a:pathLst>
                <a:path w="459054" h="43396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txBody>
            <a:bodyPr/>
            <a:lstStyle/>
            <a:p>
              <a:endParaRPr lang="en-GB"/>
            </a:p>
          </p:txBody>
        </p:sp>
        <p:sp>
          <p:nvSpPr>
            <p:cNvPr id="9" name="TextBox 9"/>
            <p:cNvSpPr txBox="1"/>
            <p:nvPr/>
          </p:nvSpPr>
          <p:spPr>
            <a:xfrm>
              <a:off x="0" y="-38100"/>
              <a:ext cx="459054" cy="4720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116856" y="2009723"/>
            <a:ext cx="12243509" cy="7743758"/>
          </a:xfrm>
          <a:custGeom>
            <a:avLst/>
            <a:gdLst/>
            <a:ahLst/>
            <a:cxnLst/>
            <a:rect l="l" t="t" r="r" b="b"/>
            <a:pathLst>
              <a:path w="12243509" h="7743758">
                <a:moveTo>
                  <a:pt x="0" y="0"/>
                </a:moveTo>
                <a:lnTo>
                  <a:pt x="12243509" y="0"/>
                </a:lnTo>
                <a:lnTo>
                  <a:pt x="12243509" y="7743757"/>
                </a:lnTo>
                <a:lnTo>
                  <a:pt x="0" y="7743757"/>
                </a:lnTo>
                <a:lnTo>
                  <a:pt x="0" y="0"/>
                </a:lnTo>
                <a:close/>
              </a:path>
            </a:pathLst>
          </a:custGeom>
          <a:blipFill>
            <a:blip r:embed="rId4"/>
            <a:stretch>
              <a:fillRect/>
            </a:stretch>
          </a:blipFill>
        </p:spPr>
        <p:txBody>
          <a:bodyPr/>
          <a:lstStyle/>
          <a:p>
            <a:endParaRPr lang="en-GB"/>
          </a:p>
        </p:txBody>
      </p:sp>
      <p:sp>
        <p:nvSpPr>
          <p:cNvPr id="11" name="TextBox 11"/>
          <p:cNvSpPr txBox="1"/>
          <p:nvPr/>
        </p:nvSpPr>
        <p:spPr>
          <a:xfrm>
            <a:off x="4590574" y="159703"/>
            <a:ext cx="9106853"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Maze Generator</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3134"/>
        </a:solidFill>
        <a:effectLst/>
      </p:bgPr>
    </p:bg>
    <p:spTree>
      <p:nvGrpSpPr>
        <p:cNvPr id="1" name=""/>
        <p:cNvGrpSpPr/>
        <p:nvPr/>
      </p:nvGrpSpPr>
      <p:grpSpPr>
        <a:xfrm>
          <a:off x="0" y="0"/>
          <a:ext cx="0" cy="0"/>
          <a:chOff x="0" y="0"/>
          <a:chExt cx="0" cy="0"/>
        </a:xfrm>
      </p:grpSpPr>
      <p:sp>
        <p:nvSpPr>
          <p:cNvPr id="2" name="Freeform 2"/>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2">
              <a:alphaModFix amt="5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3" name="Freeform 3"/>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2">
              <a:alphaModFix amt="5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4" name="TextBox 4"/>
          <p:cNvSpPr txBox="1"/>
          <p:nvPr/>
        </p:nvSpPr>
        <p:spPr>
          <a:xfrm>
            <a:off x="3836087" y="275473"/>
            <a:ext cx="10051450" cy="1344528"/>
          </a:xfrm>
          <a:prstGeom prst="rect">
            <a:avLst/>
          </a:prstGeom>
        </p:spPr>
        <p:txBody>
          <a:bodyPr lIns="0" tIns="0" rIns="0" bIns="0" rtlCol="0" anchor="t">
            <a:spAutoFit/>
          </a:bodyPr>
          <a:lstStyle/>
          <a:p>
            <a:pPr marL="0" lvl="0" indent="0" algn="ctr">
              <a:lnSpc>
                <a:spcPts val="10942"/>
              </a:lnSpc>
              <a:spcBef>
                <a:spcPct val="0"/>
              </a:spcBef>
            </a:pPr>
            <a:r>
              <a:rPr lang="en-US" sz="7815" spc="508">
                <a:solidFill>
                  <a:srgbClr val="FFFFFF"/>
                </a:solidFill>
                <a:latin typeface="Alata"/>
              </a:rPr>
              <a:t>A* SOLVE</a:t>
            </a:r>
          </a:p>
        </p:txBody>
      </p:sp>
      <p:sp>
        <p:nvSpPr>
          <p:cNvPr id="5" name="TextBox 5"/>
          <p:cNvSpPr txBox="1"/>
          <p:nvPr/>
        </p:nvSpPr>
        <p:spPr>
          <a:xfrm>
            <a:off x="1992506" y="1750827"/>
            <a:ext cx="15266794" cy="7878862"/>
          </a:xfrm>
          <a:prstGeom prst="rect">
            <a:avLst/>
          </a:prstGeom>
        </p:spPr>
        <p:txBody>
          <a:bodyPr lIns="0" tIns="0" rIns="0" bIns="0" rtlCol="0" anchor="t">
            <a:spAutoFit/>
          </a:bodyPr>
          <a:lstStyle/>
          <a:p>
            <a:pPr algn="ctr">
              <a:lnSpc>
                <a:spcPts val="5214"/>
              </a:lnSpc>
            </a:pPr>
            <a:r>
              <a:rPr lang="en-US" sz="3724">
                <a:solidFill>
                  <a:srgbClr val="FFFFFF"/>
                </a:solidFill>
                <a:latin typeface="Canva Sans"/>
              </a:rPr>
              <a:t>In A* we start to create a grid of cells, where each cell represents a node in the maze. we calculate the heuristic function by using the manhattan distance between two nodes. we create a came from to store the path. The (g-score) the cost of the cheapest path from the start node to each current node in the grid. The (f-score) estimate the total cost from the start node to the goal node, passing through each node. then we check if the goal equal current then rebuild the path if not we check each of the current cell's neighbors if the g-score is best than the old g-score it's update and record it in the came-from then the neighbor is add to the open set if it is not found we continue until we reach to the goal or the open set become empty which means that is no path exist.</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0" y="6172200"/>
            <a:ext cx="3276877" cy="4114800"/>
          </a:xfrm>
          <a:custGeom>
            <a:avLst/>
            <a:gdLst/>
            <a:ahLst/>
            <a:cxnLst/>
            <a:rect l="l" t="t" r="r" b="b"/>
            <a:pathLst>
              <a:path w="3276877" h="4114800">
                <a:moveTo>
                  <a:pt x="0" y="0"/>
                </a:moveTo>
                <a:lnTo>
                  <a:pt x="3276877" y="0"/>
                </a:lnTo>
                <a:lnTo>
                  <a:pt x="327687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5347142" y="6172200"/>
            <a:ext cx="3276877" cy="4114800"/>
          </a:xfrm>
          <a:custGeom>
            <a:avLst/>
            <a:gdLst/>
            <a:ahLst/>
            <a:cxnLst/>
            <a:rect l="l" t="t" r="r" b="b"/>
            <a:pathLst>
              <a:path w="3276877" h="4114800">
                <a:moveTo>
                  <a:pt x="0" y="0"/>
                </a:moveTo>
                <a:lnTo>
                  <a:pt x="3276877" y="0"/>
                </a:lnTo>
                <a:lnTo>
                  <a:pt x="327687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a:off x="3328289" y="2376450"/>
            <a:ext cx="11631422" cy="7591501"/>
          </a:xfrm>
          <a:custGeom>
            <a:avLst/>
            <a:gdLst/>
            <a:ahLst/>
            <a:cxnLst/>
            <a:rect l="l" t="t" r="r" b="b"/>
            <a:pathLst>
              <a:path w="11631422" h="7591501">
                <a:moveTo>
                  <a:pt x="0" y="0"/>
                </a:moveTo>
                <a:lnTo>
                  <a:pt x="11631422" y="0"/>
                </a:lnTo>
                <a:lnTo>
                  <a:pt x="11631422" y="7591500"/>
                </a:lnTo>
                <a:lnTo>
                  <a:pt x="0" y="7591500"/>
                </a:lnTo>
                <a:lnTo>
                  <a:pt x="0" y="0"/>
                </a:lnTo>
                <a:close/>
              </a:path>
            </a:pathLst>
          </a:custGeom>
          <a:blipFill>
            <a:blip r:embed="rId4"/>
            <a:stretch>
              <a:fillRect/>
            </a:stretch>
          </a:blipFill>
        </p:spPr>
        <p:txBody>
          <a:bodyPr/>
          <a:lstStyle/>
          <a:p>
            <a:endParaRPr lang="en-GB"/>
          </a:p>
        </p:txBody>
      </p:sp>
      <p:sp>
        <p:nvSpPr>
          <p:cNvPr id="5" name="TextBox 5"/>
          <p:cNvSpPr txBox="1"/>
          <p:nvPr/>
        </p:nvSpPr>
        <p:spPr>
          <a:xfrm>
            <a:off x="969261" y="-171450"/>
            <a:ext cx="15760792" cy="1566544"/>
          </a:xfrm>
          <a:prstGeom prst="rect">
            <a:avLst/>
          </a:prstGeom>
        </p:spPr>
        <p:txBody>
          <a:bodyPr lIns="0" tIns="0" rIns="0" bIns="0" rtlCol="0" anchor="t">
            <a:spAutoFit/>
          </a:bodyPr>
          <a:lstStyle/>
          <a:p>
            <a:pPr algn="ctr">
              <a:lnSpc>
                <a:spcPts val="12880"/>
              </a:lnSpc>
            </a:pPr>
            <a:r>
              <a:rPr lang="en-US" sz="9200">
                <a:solidFill>
                  <a:srgbClr val="F2F4F5"/>
                </a:solidFill>
                <a:latin typeface="Canva Sans Bold"/>
              </a:rPr>
              <a:t>A* searching for a path</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3134"/>
        </a:solidFill>
        <a:effectLst/>
      </p:bgPr>
    </p:bg>
    <p:spTree>
      <p:nvGrpSpPr>
        <p:cNvPr id="1" name=""/>
        <p:cNvGrpSpPr/>
        <p:nvPr/>
      </p:nvGrpSpPr>
      <p:grpSpPr>
        <a:xfrm>
          <a:off x="0" y="0"/>
          <a:ext cx="0" cy="0"/>
          <a:chOff x="0" y="0"/>
          <a:chExt cx="0" cy="0"/>
        </a:xfrm>
      </p:grpSpPr>
      <p:sp>
        <p:nvSpPr>
          <p:cNvPr id="2" name="Freeform 2"/>
          <p:cNvSpPr/>
          <p:nvPr/>
        </p:nvSpPr>
        <p:spPr>
          <a:xfrm>
            <a:off x="3233288" y="8235759"/>
            <a:ext cx="11699325" cy="1310604"/>
          </a:xfrm>
          <a:custGeom>
            <a:avLst/>
            <a:gdLst/>
            <a:ahLst/>
            <a:cxnLst/>
            <a:rect l="l" t="t" r="r" b="b"/>
            <a:pathLst>
              <a:path w="11699325" h="1310604">
                <a:moveTo>
                  <a:pt x="0" y="0"/>
                </a:moveTo>
                <a:lnTo>
                  <a:pt x="11699325" y="0"/>
                </a:lnTo>
                <a:lnTo>
                  <a:pt x="11699325" y="1310604"/>
                </a:lnTo>
                <a:lnTo>
                  <a:pt x="0" y="1310604"/>
                </a:lnTo>
                <a:lnTo>
                  <a:pt x="0" y="0"/>
                </a:lnTo>
                <a:close/>
              </a:path>
            </a:pathLst>
          </a:custGeom>
          <a:blipFill>
            <a:blip r:embed="rId2"/>
            <a:stretch>
              <a:fillRect t="-76301"/>
            </a:stretch>
          </a:blipFill>
        </p:spPr>
        <p:txBody>
          <a:bodyPr/>
          <a:lstStyle/>
          <a:p>
            <a:endParaRPr lang="en-GB"/>
          </a:p>
        </p:txBody>
      </p:sp>
      <p:sp>
        <p:nvSpPr>
          <p:cNvPr id="3" name="Freeform 3"/>
          <p:cNvSpPr/>
          <p:nvPr/>
        </p:nvSpPr>
        <p:spPr>
          <a:xfrm rot="7583472">
            <a:off x="-4825127" y="5217965"/>
            <a:ext cx="8002796" cy="4181461"/>
          </a:xfrm>
          <a:custGeom>
            <a:avLst/>
            <a:gdLst/>
            <a:ahLst/>
            <a:cxnLst/>
            <a:rect l="l" t="t" r="r" b="b"/>
            <a:pathLst>
              <a:path w="8002796" h="4181461">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GB"/>
          </a:p>
        </p:txBody>
      </p:sp>
      <p:sp>
        <p:nvSpPr>
          <p:cNvPr id="4" name="Freeform 4"/>
          <p:cNvSpPr/>
          <p:nvPr/>
        </p:nvSpPr>
        <p:spPr>
          <a:xfrm>
            <a:off x="3659095" y="2232324"/>
            <a:ext cx="11700223" cy="7453724"/>
          </a:xfrm>
          <a:custGeom>
            <a:avLst/>
            <a:gdLst/>
            <a:ahLst/>
            <a:cxnLst/>
            <a:rect l="l" t="t" r="r" b="b"/>
            <a:pathLst>
              <a:path w="11700223" h="7453724">
                <a:moveTo>
                  <a:pt x="0" y="0"/>
                </a:moveTo>
                <a:lnTo>
                  <a:pt x="11700223" y="0"/>
                </a:lnTo>
                <a:lnTo>
                  <a:pt x="11700223" y="7453724"/>
                </a:lnTo>
                <a:lnTo>
                  <a:pt x="0" y="7453724"/>
                </a:lnTo>
                <a:lnTo>
                  <a:pt x="0" y="0"/>
                </a:lnTo>
                <a:close/>
              </a:path>
            </a:pathLst>
          </a:custGeom>
          <a:blipFill>
            <a:blip r:embed="rId5"/>
            <a:stretch>
              <a:fillRect/>
            </a:stretch>
          </a:blipFill>
        </p:spPr>
        <p:txBody>
          <a:bodyPr/>
          <a:lstStyle/>
          <a:p>
            <a:endParaRPr lang="en-GB"/>
          </a:p>
        </p:txBody>
      </p:sp>
      <p:sp>
        <p:nvSpPr>
          <p:cNvPr id="5" name="Freeform 5"/>
          <p:cNvSpPr/>
          <p:nvPr/>
        </p:nvSpPr>
        <p:spPr>
          <a:xfrm rot="-2823048">
            <a:off x="-1433623" y="-171836"/>
            <a:ext cx="7300452" cy="4114800"/>
          </a:xfrm>
          <a:custGeom>
            <a:avLst/>
            <a:gdLst/>
            <a:ahLst/>
            <a:cxnLst/>
            <a:rect l="l" t="t" r="r" b="b"/>
            <a:pathLst>
              <a:path w="7300452" h="4114800">
                <a:moveTo>
                  <a:pt x="0" y="0"/>
                </a:moveTo>
                <a:lnTo>
                  <a:pt x="7300452" y="0"/>
                </a:lnTo>
                <a:lnTo>
                  <a:pt x="730045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6" name="TextBox 6"/>
          <p:cNvSpPr txBox="1"/>
          <p:nvPr/>
        </p:nvSpPr>
        <p:spPr>
          <a:xfrm>
            <a:off x="6209614" y="83503"/>
            <a:ext cx="5824776" cy="2148821"/>
          </a:xfrm>
          <a:prstGeom prst="rect">
            <a:avLst/>
          </a:prstGeom>
        </p:spPr>
        <p:txBody>
          <a:bodyPr lIns="0" tIns="0" rIns="0" bIns="0" rtlCol="0" anchor="t">
            <a:spAutoFit/>
          </a:bodyPr>
          <a:lstStyle/>
          <a:p>
            <a:pPr algn="ctr">
              <a:lnSpc>
                <a:spcPts val="17536"/>
              </a:lnSpc>
            </a:pPr>
            <a:r>
              <a:rPr lang="en-US" sz="12525">
                <a:solidFill>
                  <a:srgbClr val="FFFFFF"/>
                </a:solidFill>
                <a:latin typeface="Canva Sans Bold"/>
              </a:rPr>
              <a:t>A* path</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756</Words>
  <Application>Microsoft Office PowerPoint</Application>
  <PresentationFormat>Custom</PresentationFormat>
  <Paragraphs>47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Alata</vt:lpstr>
      <vt:lpstr>Canva Sans</vt:lpstr>
      <vt:lpstr>Canva Sans Bold</vt:lpstr>
      <vt:lpstr>Glacial Indifference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Modern Professional Business Project Presentation</dc:title>
  <cp:lastModifiedBy>Abdullah Yasser Borai Ahmed</cp:lastModifiedBy>
  <cp:revision>4</cp:revision>
  <dcterms:created xsi:type="dcterms:W3CDTF">2006-08-16T00:00:00Z</dcterms:created>
  <dcterms:modified xsi:type="dcterms:W3CDTF">2024-07-07T09:59:14Z</dcterms:modified>
  <dc:identifier>DAGGPjhXryk</dc:identifier>
</cp:coreProperties>
</file>